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62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2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567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8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17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6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0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5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8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4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EEC6-951F-4B2E-8779-379CB700CA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F15A04-08EF-4CA3-BC87-B225AD8E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penjagaan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;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Hadanah</a:t>
            </a:r>
            <a:r>
              <a:rPr lang="en-US" dirty="0" smtClean="0"/>
              <a:t> di </a:t>
            </a:r>
            <a:r>
              <a:rPr lang="en-US" dirty="0" err="1"/>
              <a:t>M</a:t>
            </a:r>
            <a:r>
              <a:rPr lang="en-US" dirty="0" err="1" smtClean="0"/>
              <a:t>ahkamah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algn="ctr"/>
            <a:r>
              <a:rPr lang="en-US" dirty="0" smtClean="0"/>
              <a:t>USIM 26 Sept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56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Australia promote shared responsibility or co parenting post divorce- biological parents are forever.</a:t>
            </a:r>
          </a:p>
          <a:p>
            <a:r>
              <a:rPr lang="en-US" dirty="0" smtClean="0"/>
              <a:t>UK- </a:t>
            </a:r>
            <a:r>
              <a:rPr lang="en-US" dirty="0" err="1" smtClean="0"/>
              <a:t>Menghapauskan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‘custody’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/>
              <a:t> </a:t>
            </a:r>
            <a:r>
              <a:rPr lang="en-US" dirty="0" smtClean="0"/>
              <a:t>‘care and control’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kemuadiannya</a:t>
            </a:r>
            <a:r>
              <a:rPr lang="en-US" dirty="0" smtClean="0"/>
              <a:t> joint custody</a:t>
            </a:r>
          </a:p>
          <a:p>
            <a:r>
              <a:rPr lang="en-US" dirty="0" smtClean="0"/>
              <a:t>Shared parenting and shared responsibility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menyedari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penjagaan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endParaRPr lang="en-US" dirty="0" smtClean="0"/>
          </a:p>
          <a:p>
            <a:r>
              <a:rPr lang="en-US" dirty="0" err="1" smtClean="0"/>
              <a:t>Menggalakkan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tumpuan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7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keibu</a:t>
            </a:r>
            <a:r>
              <a:rPr lang="en-US" dirty="0" smtClean="0"/>
              <a:t> </a:t>
            </a:r>
            <a:r>
              <a:rPr lang="en-US" dirty="0" err="1" smtClean="0"/>
              <a:t>bapaan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perkahwinan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kanak</a:t>
            </a:r>
            <a:r>
              <a:rPr lang="en-US" dirty="0" smtClean="0"/>
              <a:t> </a:t>
            </a:r>
            <a:r>
              <a:rPr lang="en-US" dirty="0" err="1" smtClean="0"/>
              <a:t>kanak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Terma</a:t>
            </a:r>
            <a:r>
              <a:rPr lang="en-US" dirty="0" smtClean="0"/>
              <a:t> </a:t>
            </a:r>
            <a:r>
              <a:rPr lang="en-US" dirty="0"/>
              <a:t>‘parental </a:t>
            </a:r>
            <a:r>
              <a:rPr lang="en-US" dirty="0" err="1" smtClean="0"/>
              <a:t>responsibility’diterimapakai</a:t>
            </a:r>
            <a:r>
              <a:rPr lang="en-US" dirty="0" smtClean="0"/>
              <a:t> </a:t>
            </a:r>
            <a:r>
              <a:rPr lang="en-US" dirty="0" err="1" smtClean="0"/>
              <a:t>diperingkat</a:t>
            </a:r>
            <a:r>
              <a:rPr lang="en-US" dirty="0" smtClean="0"/>
              <a:t>  </a:t>
            </a:r>
            <a:r>
              <a:rPr lang="en-US" dirty="0" err="1" smtClean="0"/>
              <a:t>antarabangsa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1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endParaRPr lang="en-US" dirty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endParaRPr lang="en-US" dirty="0"/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diberitahu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- </a:t>
            </a:r>
            <a:r>
              <a:rPr lang="en-US" dirty="0" err="1" smtClean="0"/>
              <a:t>pergaulan</a:t>
            </a:r>
            <a:r>
              <a:rPr lang="en-US" dirty="0" smtClean="0"/>
              <a:t> yang </a:t>
            </a:r>
            <a:r>
              <a:rPr lang="en-US" dirty="0" err="1" smtClean="0"/>
              <a:t>sihat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endParaRPr lang="en-US" dirty="0"/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r>
              <a:rPr lang="en-US" dirty="0" smtClean="0"/>
              <a:t>-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dirumah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keupayaan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/>
          </a:p>
          <a:p>
            <a:r>
              <a:rPr lang="en-US" dirty="0" err="1" smtClean="0"/>
              <a:t>Bersetuju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rawatan</a:t>
            </a:r>
            <a:r>
              <a:rPr lang="en-US" dirty="0" smtClean="0"/>
              <a:t> </a:t>
            </a:r>
            <a:r>
              <a:rPr lang="en-US" dirty="0" err="1" smtClean="0"/>
              <a:t>perubatan</a:t>
            </a:r>
            <a:endParaRPr lang="en-US" dirty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identiti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(</a:t>
            </a:r>
            <a:r>
              <a:rPr lang="en-US" dirty="0" err="1" smtClean="0"/>
              <a:t>bersetuju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/>
          </a:p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perangai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4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keibubapaan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HAK KANAK-KANAK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keibubapaan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Ibubapa</a:t>
            </a:r>
            <a:endParaRPr lang="en-US" dirty="0" smtClean="0"/>
          </a:p>
          <a:p>
            <a:pPr lvl="1"/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(</a:t>
            </a:r>
            <a:r>
              <a:rPr lang="en-US" dirty="0" err="1" smtClean="0"/>
              <a:t>e.g</a:t>
            </a:r>
            <a:r>
              <a:rPr lang="en-US" dirty="0" smtClean="0"/>
              <a:t> unmarried)</a:t>
            </a:r>
          </a:p>
          <a:p>
            <a:pPr lvl="1"/>
            <a:r>
              <a:rPr lang="en-US" dirty="0" err="1" smtClean="0"/>
              <a:t>Penjaga</a:t>
            </a:r>
            <a:endParaRPr lang="en-US" dirty="0" smtClean="0"/>
          </a:p>
          <a:p>
            <a:pPr lvl="1"/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angkat</a:t>
            </a:r>
            <a:endParaRPr lang="en-US" dirty="0" smtClean="0"/>
          </a:p>
          <a:p>
            <a:pPr lvl="1"/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kebajikan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(Child Act 2001)</a:t>
            </a:r>
          </a:p>
          <a:p>
            <a:endParaRPr lang="en-US" dirty="0"/>
          </a:p>
          <a:p>
            <a:pPr marL="274320" lvl="1" indent="0">
              <a:buNone/>
            </a:pPr>
            <a:r>
              <a:rPr lang="en-US" dirty="0" err="1" smtClean="0"/>
              <a:t>Perlaksanaan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berasingan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memperuntukkan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bidangkuasa</a:t>
            </a:r>
            <a:r>
              <a:rPr lang="en-US" dirty="0" smtClean="0"/>
              <a:t>, </a:t>
            </a:r>
            <a:r>
              <a:rPr lang="en-US" dirty="0" err="1" smtClean="0"/>
              <a:t>pengangkatan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64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standard- CRC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18 (Parental responsibilities; state assistance): Both parents share responsibility for </a:t>
            </a:r>
            <a:r>
              <a:rPr lang="en-US" dirty="0" smtClean="0"/>
              <a:t>bringing up </a:t>
            </a:r>
            <a:r>
              <a:rPr lang="en-US" dirty="0"/>
              <a:t>their children,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should always consider what is best for each </a:t>
            </a:r>
            <a:r>
              <a:rPr lang="en-US" dirty="0" smtClean="0"/>
              <a:t>child.</a:t>
            </a:r>
          </a:p>
          <a:p>
            <a:r>
              <a:rPr lang="en-US" dirty="0" smtClean="0"/>
              <a:t>Governments </a:t>
            </a:r>
            <a:r>
              <a:rPr lang="en-US" dirty="0"/>
              <a:t>must respect </a:t>
            </a:r>
            <a:r>
              <a:rPr lang="en-US" dirty="0" smtClean="0"/>
              <a:t>the responsibility </a:t>
            </a:r>
            <a:r>
              <a:rPr lang="en-US" dirty="0"/>
              <a:t>of parents for providing appropriate guidance to their children –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Convention does </a:t>
            </a:r>
            <a:r>
              <a:rPr lang="en-US" dirty="0" smtClean="0"/>
              <a:t>not take </a:t>
            </a:r>
            <a:r>
              <a:rPr lang="en-US" dirty="0"/>
              <a:t>responsibility for children away from their parents and give more authority to governments. </a:t>
            </a:r>
            <a:endParaRPr lang="en-US" dirty="0" smtClean="0"/>
          </a:p>
          <a:p>
            <a:r>
              <a:rPr lang="en-US" dirty="0" smtClean="0"/>
              <a:t>It places a </a:t>
            </a:r>
            <a:r>
              <a:rPr lang="en-US" dirty="0"/>
              <a:t>responsibility on governments to provide </a:t>
            </a:r>
            <a:r>
              <a:rPr lang="en-US" b="1" dirty="0"/>
              <a:t>support services </a:t>
            </a:r>
            <a:r>
              <a:rPr lang="en-US" dirty="0"/>
              <a:t>to parents, especially if both parents </a:t>
            </a:r>
            <a:r>
              <a:rPr lang="en-US" dirty="0" smtClean="0"/>
              <a:t>work outside </a:t>
            </a:r>
            <a:r>
              <a:rPr lang="en-US" dirty="0"/>
              <a:t>the home</a:t>
            </a:r>
          </a:p>
        </p:txBody>
      </p:sp>
    </p:spTree>
    <p:extLst>
      <p:ext uri="{BB962C8B-B14F-4D97-AF65-F5344CB8AC3E}">
        <p14:creationId xmlns:p14="http://schemas.microsoft.com/office/powerpoint/2010/main" val="600400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CEDAW: 50-50 </a:t>
            </a:r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(d)The </a:t>
            </a:r>
            <a:r>
              <a:rPr lang="en-US" dirty="0"/>
              <a:t>same rights and responsibilities as parents, irrespective of their marital status, in matters relating to their children; in all cases the interests of the children shall be paramount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menggunapakai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50:50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menguruskan</a:t>
            </a:r>
            <a:r>
              <a:rPr lang="en-US" dirty="0" smtClean="0"/>
              <a:t> </a:t>
            </a:r>
            <a:r>
              <a:rPr lang="en-US" dirty="0" err="1" smtClean="0"/>
              <a:t>jagaan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endParaRPr lang="en-US" dirty="0" smtClean="0"/>
          </a:p>
          <a:p>
            <a:pPr lvl="1"/>
            <a:r>
              <a:rPr lang="en-US" dirty="0" smtClean="0"/>
              <a:t>Shared Responsibilities and share time</a:t>
            </a:r>
          </a:p>
          <a:p>
            <a:pPr lvl="1"/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Impractical shared time</a:t>
            </a:r>
          </a:p>
          <a:p>
            <a:pPr lvl="2"/>
            <a:r>
              <a:rPr lang="en-US" dirty="0" smtClean="0"/>
              <a:t>Domestic violence-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8907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keibubapaan</a:t>
            </a:r>
            <a:r>
              <a:rPr lang="en-US" dirty="0" smtClean="0"/>
              <a:t> (</a:t>
            </a:r>
            <a:r>
              <a:rPr lang="en-US" dirty="0" err="1" smtClean="0"/>
              <a:t>e.g</a:t>
            </a:r>
            <a:r>
              <a:rPr lang="en-US" dirty="0" smtClean="0"/>
              <a:t> Children Act 1989 UK)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5669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Section 3-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All the rights, duties, powers, responsibility and authority which by law a parent of a child has in relation to the child and his property”</a:t>
            </a:r>
          </a:p>
          <a:p>
            <a:pPr marL="0" indent="0">
              <a:buNone/>
            </a:pPr>
            <a:endParaRPr lang="en-US" sz="4800" dirty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right to physical possession of that child,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contact with the child,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decide on the child’s education,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choose the child’s religion,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consent to medical treatment of the child,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choose the child’s surname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register the child’s birth,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consent to the child’s adoption,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discipline the child,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 a right to appoint a guardian for the child, 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and bring legal proceedings in respect of the child.</a:t>
            </a:r>
          </a:p>
          <a:p>
            <a:r>
              <a:rPr lang="en-US" sz="4800" dirty="0">
                <a:latin typeface="Arial Black" panose="020B0A04020102020204" pitchFamily="34" charset="0"/>
              </a:rPr>
              <a:t>SUBJECT TO THE BEST INTEREST OF THE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26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 Parental </a:t>
            </a:r>
            <a:r>
              <a:rPr lang="en-US" dirty="0"/>
              <a:t>R</a:t>
            </a:r>
            <a:r>
              <a:rPr lang="en-US" dirty="0" smtClean="0"/>
              <a:t>esponsibility Act 2006- section 60B (1)(2) Australia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194" y="1961933"/>
            <a:ext cx="5613613" cy="415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217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di 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Guardianship of Infants Act 1961</a:t>
            </a:r>
          </a:p>
          <a:p>
            <a:pPr lvl="1"/>
            <a:r>
              <a:rPr lang="en-US" dirty="0" smtClean="0"/>
              <a:t>S.3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, </a:t>
            </a:r>
            <a:r>
              <a:rPr lang="en-US" dirty="0" err="1" smtClean="0"/>
              <a:t>kesihatan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 smtClean="0"/>
          </a:p>
          <a:p>
            <a:pPr lvl="1"/>
            <a:r>
              <a:rPr lang="en-US" dirty="0" smtClean="0"/>
              <a:t>S.5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Law Reform 1976</a:t>
            </a:r>
          </a:p>
          <a:p>
            <a:pPr lvl="1"/>
            <a:r>
              <a:rPr lang="en-US" dirty="0" smtClean="0"/>
              <a:t>custody-the person given </a:t>
            </a:r>
            <a:r>
              <a:rPr lang="en-US" dirty="0"/>
              <a:t>custody to decide all questions relating to the </a:t>
            </a:r>
            <a:r>
              <a:rPr lang="en-US" dirty="0" smtClean="0"/>
              <a:t>upbringing and education(including religious education) </a:t>
            </a:r>
            <a:r>
              <a:rPr lang="en-US" dirty="0"/>
              <a:t>of the child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Emphasis- right to care and right to access</a:t>
            </a:r>
          </a:p>
          <a:p>
            <a:pPr lvl="1"/>
            <a:r>
              <a:rPr lang="en-US" dirty="0" smtClean="0"/>
              <a:t>Maintenance- duty of a man but the mother may be ordered to pay if she has reasonable means (s.93 (2))</a:t>
            </a:r>
          </a:p>
          <a:p>
            <a:pPr lvl="1"/>
            <a:r>
              <a:rPr lang="en-US" dirty="0" smtClean="0"/>
              <a:t>No provision on joint custody order. Depend on the creativity of the court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81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role- father to maintain and the mother to look for emotional and psychological development</a:t>
            </a:r>
          </a:p>
          <a:p>
            <a:r>
              <a:rPr lang="en-US" dirty="0" smtClean="0"/>
              <a:t>After divorce- the duties remain the same, the father to provide maintenance and the mother to give love and affection</a:t>
            </a:r>
          </a:p>
          <a:p>
            <a:r>
              <a:rPr lang="en-US" dirty="0" smtClean="0"/>
              <a:t>No provision on joint custody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8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Hadanah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Surah al </a:t>
            </a:r>
            <a:r>
              <a:rPr lang="en-US" dirty="0" err="1" smtClean="0"/>
              <a:t>Baqarah</a:t>
            </a:r>
            <a:r>
              <a:rPr lang="en-US" dirty="0" smtClean="0"/>
              <a:t>: 233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ibu-ibu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penyusuan</a:t>
            </a:r>
            <a:r>
              <a:rPr lang="en-US" dirty="0" smtClean="0"/>
              <a:t>. Dan </a:t>
            </a:r>
            <a:r>
              <a:rPr lang="en-US" dirty="0" err="1" smtClean="0"/>
              <a:t>kewajipan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pula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makruf</a:t>
            </a:r>
            <a:r>
              <a:rPr lang="en-US" dirty="0" smtClean="0"/>
              <a:t>.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.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kesengsaraan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janganlah</a:t>
            </a:r>
            <a:r>
              <a:rPr lang="en-US" dirty="0" smtClean="0"/>
              <a:t> pula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kesengsaraan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wraith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kewajipan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52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jagaan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lawatan</a:t>
            </a:r>
            <a:endParaRPr lang="en-US" dirty="0"/>
          </a:p>
          <a:p>
            <a:r>
              <a:rPr lang="en-US" dirty="0" err="1" smtClean="0"/>
              <a:t>Menjejaskan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keibubapaan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berpanjangan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dendam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endParaRPr lang="en-US" dirty="0" smtClean="0"/>
          </a:p>
          <a:p>
            <a:r>
              <a:rPr lang="en-US" dirty="0" err="1" smtClean="0"/>
              <a:t>Membudayakan</a:t>
            </a:r>
            <a:r>
              <a:rPr lang="en-US" dirty="0" smtClean="0"/>
              <a:t> co-parenting </a:t>
            </a:r>
            <a:r>
              <a:rPr lang="en-US" dirty="0" err="1" smtClean="0"/>
              <a:t>terutamanya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endParaRPr lang="en-US" dirty="0" smtClean="0"/>
          </a:p>
          <a:p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menguruskan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smtClean="0"/>
              <a:t>mereka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1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Intisari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jaga</a:t>
            </a:r>
            <a:r>
              <a:rPr lang="en-US" dirty="0"/>
              <a:t> </a:t>
            </a:r>
            <a:r>
              <a:rPr lang="en-US" dirty="0" err="1"/>
              <a:t>kebajikan</a:t>
            </a:r>
            <a:r>
              <a:rPr lang="en-US" dirty="0"/>
              <a:t> </a:t>
            </a:r>
            <a:r>
              <a:rPr lang="en-US" dirty="0" err="1"/>
              <a:t>tumbesarannya</a:t>
            </a:r>
            <a:endParaRPr lang="en-US" dirty="0"/>
          </a:p>
          <a:p>
            <a:pPr lvl="1"/>
            <a:r>
              <a:rPr lang="en-US" dirty="0" err="1"/>
              <a:t>Perkongsian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perkahwinan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perceraian</a:t>
            </a:r>
            <a:r>
              <a:rPr lang="en-US" dirty="0"/>
              <a:t>;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menyusu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endParaRPr lang="en-US" dirty="0"/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membebankan</a:t>
            </a:r>
            <a:r>
              <a:rPr lang="en-US" dirty="0"/>
              <a:t> mana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pihak</a:t>
            </a:r>
            <a:endParaRPr lang="en-US" dirty="0"/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disusukan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 </a:t>
            </a:r>
            <a:r>
              <a:rPr lang="en-US" dirty="0" err="1"/>
              <a:t>mestilah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bapa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9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Hadanah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memeluk</a:t>
            </a:r>
            <a:endParaRPr lang="en-US" dirty="0"/>
          </a:p>
          <a:p>
            <a:pPr lvl="1"/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endParaRPr lang="en-US" dirty="0"/>
          </a:p>
          <a:p>
            <a:pPr lvl="1"/>
            <a:r>
              <a:rPr lang="en-US" dirty="0" err="1"/>
              <a:t>Belaian</a:t>
            </a:r>
            <a:endParaRPr lang="en-US" dirty="0"/>
          </a:p>
          <a:p>
            <a:pPr lvl="1"/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sesiapa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hadanah</a:t>
            </a:r>
            <a:endParaRPr lang="en-US" dirty="0" smtClean="0"/>
          </a:p>
          <a:p>
            <a:pPr lvl="1"/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kebajikan</a:t>
            </a:r>
            <a:r>
              <a:rPr lang="en-US" dirty="0" smtClean="0"/>
              <a:t> </a:t>
            </a:r>
            <a:r>
              <a:rPr lang="en-US" dirty="0" err="1" smtClean="0"/>
              <a:t>kanak</a:t>
            </a:r>
            <a:r>
              <a:rPr lang="en-US" dirty="0" smtClean="0"/>
              <a:t> </a:t>
            </a:r>
            <a:r>
              <a:rPr lang="en-US" dirty="0" err="1" smtClean="0"/>
              <a:t>kanak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pemeliharaannya</a:t>
            </a:r>
            <a:r>
              <a:rPr lang="en-US" dirty="0" smtClean="0"/>
              <a:t>. (qualities of custodian)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5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hadanah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Kebajikan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- MASLAHAH</a:t>
            </a:r>
          </a:p>
          <a:p>
            <a:r>
              <a:rPr lang="en-US" dirty="0" smtClean="0"/>
              <a:t>SECTION 87 </a:t>
            </a:r>
            <a:r>
              <a:rPr lang="en-US" dirty="0" err="1" smtClean="0"/>
              <a:t>Undang-undang</a:t>
            </a:r>
            <a:r>
              <a:rPr lang="en-US" dirty="0" smtClean="0"/>
              <a:t> Keluarga Islam;</a:t>
            </a:r>
          </a:p>
          <a:p>
            <a:pPr lvl="1"/>
            <a:r>
              <a:rPr lang="en-US" dirty="0"/>
              <a:t>1)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jagaan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tertakluk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apa-apa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difikirkan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patut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, </a:t>
            </a:r>
            <a:r>
              <a:rPr lang="en-US" dirty="0" err="1"/>
              <a:t>tertakluk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,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menghakkan</a:t>
            </a:r>
            <a:r>
              <a:rPr lang="en-US" dirty="0"/>
              <a:t> orang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jagaan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Kes</a:t>
            </a:r>
            <a:r>
              <a:rPr lang="en-US" dirty="0" smtClean="0"/>
              <a:t>; </a:t>
            </a:r>
            <a:r>
              <a:rPr lang="en-US" b="1" dirty="0" smtClean="0"/>
              <a:t>Abdul Rahman v </a:t>
            </a:r>
            <a:r>
              <a:rPr lang="en-US" b="1" dirty="0" err="1" smtClean="0"/>
              <a:t>Husna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dirty="0" smtClean="0"/>
              <a:t>(1998) JH 221 (xii Bahagian ii)</a:t>
            </a:r>
          </a:p>
          <a:p>
            <a:r>
              <a:rPr lang="en-US" dirty="0" smtClean="0"/>
              <a:t>SECTION 86 </a:t>
            </a:r>
          </a:p>
          <a:p>
            <a:pPr lvl="1"/>
            <a:r>
              <a:rPr lang="en-US" dirty="0" smtClean="0"/>
              <a:t>KEBAJIKAN ANAK MENJADI TUJUAN YANG HENDAK DICAPAI MELALUI PERINTAH YANG DIBUAT OLEH MAHKAMAH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6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Keutamaan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 (custodian)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section 81 </a:t>
            </a:r>
            <a:r>
              <a:rPr lang="en-US" dirty="0" err="1" smtClean="0"/>
              <a:t>dan</a:t>
            </a:r>
            <a:r>
              <a:rPr lang="en-US" dirty="0" smtClean="0"/>
              <a:t> 86 –</a:t>
            </a:r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(3)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menjadi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anggapan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boleh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dipatahkan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bahawa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kebaikan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seseorang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kanak-kanak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semasa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masa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kecil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supaya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bersama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ibunya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tetapi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memutuskan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anggapan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dipakai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bagi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fakta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mana-mana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tertentu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Mahkamah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hendaklah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memberi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perhatian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kepada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baiknya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mengacau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kehidupan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seseorang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kanak-kanak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bertukar-tukarnya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jagaan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(4)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Jika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orang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kanak-kanak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daripada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mana-mana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perkahwinan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Mahkamah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tidaklah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terikat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meletakkan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kedua-dua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kesemuanya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jagaan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orang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tetapi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hendaklah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menimbangkan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kebajikan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tiap-tiap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seorangnya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berasingan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8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kebapaan</a:t>
            </a:r>
            <a:r>
              <a:rPr lang="en-US" dirty="0" smtClean="0"/>
              <a:t> (guardian)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65738"/>
            <a:ext cx="8915400" cy="41454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Section 88</a:t>
            </a:r>
          </a:p>
          <a:p>
            <a:pPr lvl="1"/>
            <a:r>
              <a:rPr lang="en-US" dirty="0"/>
              <a:t> </a:t>
            </a:r>
            <a:r>
              <a:rPr lang="en-US" dirty="0" err="1"/>
              <a:t>Sungguh</a:t>
            </a:r>
            <a:r>
              <a:rPr lang="en-US" dirty="0"/>
              <a:t> pun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hadhanah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jagaan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lain, </a:t>
            </a:r>
            <a:r>
              <a:rPr lang="en-US" b="1" dirty="0" err="1"/>
              <a:t>bapa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penjaga</a:t>
            </a:r>
            <a:r>
              <a:rPr lang="en-US" b="1" dirty="0"/>
              <a:t> </a:t>
            </a:r>
            <a:r>
              <a:rPr lang="en-US" b="1" dirty="0" err="1"/>
              <a:t>hakiki</a:t>
            </a:r>
            <a:r>
              <a:rPr lang="en-US" b="1" dirty="0"/>
              <a:t> yang </a:t>
            </a:r>
            <a:r>
              <a:rPr lang="en-US" b="1" dirty="0" err="1"/>
              <a:t>pertama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harta</a:t>
            </a:r>
            <a:r>
              <a:rPr lang="en-US" b="1" dirty="0"/>
              <a:t> </a:t>
            </a:r>
            <a:r>
              <a:rPr lang="en-US" b="1" dirty="0" err="1"/>
              <a:t>anaknya</a:t>
            </a:r>
            <a:r>
              <a:rPr lang="en-US" b="1" dirty="0"/>
              <a:t> yang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dewasa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yang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keutamaan</a:t>
            </a:r>
            <a:r>
              <a:rPr lang="en-US" dirty="0"/>
              <a:t> yang </a:t>
            </a:r>
            <a:r>
              <a:rPr lang="en-US" dirty="0" err="1"/>
              <a:t>berikut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—</a:t>
            </a:r>
            <a:br>
              <a:rPr lang="en-US" dirty="0"/>
            </a:br>
            <a:r>
              <a:rPr lang="en-US" i="1" dirty="0"/>
              <a:t>(a) </a:t>
            </a:r>
            <a:r>
              <a:rPr lang="en-US" dirty="0" err="1"/>
              <a:t>datuk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;</a:t>
            </a:r>
          </a:p>
          <a:p>
            <a:pPr lvl="2"/>
            <a:r>
              <a:rPr lang="en-US" i="1" dirty="0"/>
              <a:t>(b)</a:t>
            </a:r>
            <a:r>
              <a:rPr lang="en-US" dirty="0"/>
              <a:t> </a:t>
            </a:r>
            <a:r>
              <a:rPr lang="en-US" dirty="0" err="1"/>
              <a:t>wasi</a:t>
            </a:r>
            <a:r>
              <a:rPr lang="en-US" dirty="0"/>
              <a:t> yang </a:t>
            </a:r>
            <a:r>
              <a:rPr lang="en-US" dirty="0" err="1"/>
              <a:t>dilantik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wasiat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;</a:t>
            </a:r>
          </a:p>
          <a:p>
            <a:pPr lvl="2"/>
            <a:r>
              <a:rPr lang="en-US" i="1" dirty="0"/>
              <a:t>(c)</a:t>
            </a:r>
            <a:r>
              <a:rPr lang="en-US" dirty="0"/>
              <a:t> </a:t>
            </a:r>
            <a:r>
              <a:rPr lang="en-US" dirty="0" err="1"/>
              <a:t>wasi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wasi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;</a:t>
            </a:r>
          </a:p>
          <a:p>
            <a:pPr lvl="2"/>
            <a:r>
              <a:rPr lang="en-US" i="1" dirty="0"/>
              <a:t>(d) </a:t>
            </a:r>
            <a:r>
              <a:rPr lang="en-US" dirty="0" err="1"/>
              <a:t>wasi</a:t>
            </a:r>
            <a:r>
              <a:rPr lang="en-US" dirty="0"/>
              <a:t> </a:t>
            </a:r>
            <a:r>
              <a:rPr lang="en-US" dirty="0" err="1"/>
              <a:t>datuk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;</a:t>
            </a:r>
          </a:p>
          <a:p>
            <a:pPr lvl="2"/>
            <a:r>
              <a:rPr lang="en-US" i="1" dirty="0"/>
              <a:t>(e) </a:t>
            </a:r>
            <a:r>
              <a:rPr lang="en-US" dirty="0" err="1"/>
              <a:t>wasi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wasi</a:t>
            </a:r>
            <a:r>
              <a:rPr lang="en-US" dirty="0"/>
              <a:t> </a:t>
            </a:r>
            <a:r>
              <a:rPr lang="en-US" dirty="0" err="1"/>
              <a:t>datuk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Islam,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siuman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dipercayai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39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Kemahuan</a:t>
            </a:r>
            <a:r>
              <a:rPr lang="en-US" dirty="0" smtClean="0"/>
              <a:t> </a:t>
            </a:r>
            <a:r>
              <a:rPr lang="en-US" dirty="0" err="1" smtClean="0"/>
              <a:t>kanak</a:t>
            </a:r>
            <a:r>
              <a:rPr lang="en-US" dirty="0" smtClean="0"/>
              <a:t> –</a:t>
            </a:r>
            <a:r>
              <a:rPr lang="en-US" dirty="0" err="1" smtClean="0"/>
              <a:t>kanak</a:t>
            </a:r>
            <a:r>
              <a:rPr lang="en-US" dirty="0" smtClean="0"/>
              <a:t> (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(1)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hadhinah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tamat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,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hadhinah</a:t>
            </a:r>
            <a:r>
              <a:rPr lang="en-US" dirty="0"/>
              <a:t>, 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sebelas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(2)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tamatnya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hadhinah</a:t>
            </a:r>
            <a:r>
              <a:rPr lang="en-US" dirty="0"/>
              <a:t>, </a:t>
            </a:r>
            <a:r>
              <a:rPr lang="en-US" dirty="0" err="1"/>
              <a:t>jagaan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kecerdikan</a:t>
            </a:r>
            <a:r>
              <a:rPr lang="en-US" dirty="0"/>
              <a:t> (</a:t>
            </a:r>
            <a:r>
              <a:rPr lang="en-US" dirty="0" err="1"/>
              <a:t>mumaiyiz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berhak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tinggal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ibu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bapanya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selainnya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0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berbangkit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Kebajikan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peruntukan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tumpuan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hakim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Salah </a:t>
            </a:r>
            <a:r>
              <a:rPr lang="en-US" dirty="0" err="1" smtClean="0"/>
              <a:t>faham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tanggunjawab</a:t>
            </a:r>
            <a:r>
              <a:rPr lang="en-US" dirty="0" smtClean="0"/>
              <a:t> </a:t>
            </a:r>
            <a:r>
              <a:rPr lang="en-US" dirty="0" err="1" smtClean="0"/>
              <a:t>ibubapa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hadanah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perebutan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kanak-kanak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kemahuannya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sulh</a:t>
            </a:r>
            <a:r>
              <a:rPr lang="en-US" dirty="0" smtClean="0"/>
              <a:t> (</a:t>
            </a:r>
            <a:r>
              <a:rPr lang="en-US" dirty="0" err="1" smtClean="0"/>
              <a:t>infrastruktur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kanak-kanak</a:t>
            </a:r>
            <a:r>
              <a:rPr lang="en-US" dirty="0" smtClean="0"/>
              <a:t>, </a:t>
            </a:r>
            <a:r>
              <a:rPr lang="en-US" dirty="0" err="1" smtClean="0"/>
              <a:t>kaunselor</a:t>
            </a:r>
            <a:r>
              <a:rPr lang="en-US" dirty="0" smtClean="0"/>
              <a:t> –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kemestian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‘</a:t>
            </a:r>
            <a:r>
              <a:rPr lang="en-US" b="1" dirty="0" smtClean="0"/>
              <a:t>TARIK TALI</a:t>
            </a:r>
            <a:r>
              <a:rPr lang="en-US" dirty="0" smtClean="0"/>
              <a:t>’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yang lain</a:t>
            </a:r>
          </a:p>
          <a:p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peruntukkan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keibu</a:t>
            </a:r>
            <a:r>
              <a:rPr lang="en-US" dirty="0" smtClean="0"/>
              <a:t> </a:t>
            </a:r>
            <a:r>
              <a:rPr lang="en-US" dirty="0" err="1" smtClean="0"/>
              <a:t>bapaan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35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1242</Words>
  <Application>Microsoft Office PowerPoint</Application>
  <PresentationFormat>Widescreen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Century Gothic</vt:lpstr>
      <vt:lpstr>Wingdings 3</vt:lpstr>
      <vt:lpstr>Wisp</vt:lpstr>
      <vt:lpstr>Amalan hak penjagaan anak selepas perceraian; Amalan terbaik</vt:lpstr>
      <vt:lpstr>Definisi Hadanah</vt:lpstr>
      <vt:lpstr>Intisari ayat</vt:lpstr>
      <vt:lpstr>Maksud Hadanah</vt:lpstr>
      <vt:lpstr>Prinsip asas dalam hadanah</vt:lpstr>
      <vt:lpstr>Keutamaan kepada ibu  (custodian) section 81 dan 86 –anggapan undang-undang</vt:lpstr>
      <vt:lpstr>Hubungan kebapaan (guardian)</vt:lpstr>
      <vt:lpstr>Kemahuan kanak –kanak (hak memilih)</vt:lpstr>
      <vt:lpstr>Isu-isu berbangkit</vt:lpstr>
      <vt:lpstr>Undang-undang antara bangsa; sudut pandang</vt:lpstr>
      <vt:lpstr>Tanggungjawab keibu bapaan- definisi</vt:lpstr>
      <vt:lpstr>skop</vt:lpstr>
      <vt:lpstr>Tanggungjawab keibubapaan dari aspek perundangan</vt:lpstr>
      <vt:lpstr>International standard- CRC</vt:lpstr>
      <vt:lpstr>CEDAW: 50-50 konsep</vt:lpstr>
      <vt:lpstr>Hak keibubapaan (e.g Children Act 1989 UK)</vt:lpstr>
      <vt:lpstr>Shared Parental Responsibility Act 2006- section 60B (1)(2) Australia</vt:lpstr>
      <vt:lpstr>Undang undang di Malaysia</vt:lpstr>
      <vt:lpstr>Islamic Family law</vt:lpstr>
      <vt:lpstr>Cabaran dan cadangan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Amalan hak penjagaan anak selepas perceraian; Amalan terbaik</dc:title>
  <dc:creator>Prof Najibah</dc:creator>
  <cp:lastModifiedBy>Usert</cp:lastModifiedBy>
  <cp:revision>14</cp:revision>
  <dcterms:created xsi:type="dcterms:W3CDTF">2019-09-23T04:36:04Z</dcterms:created>
  <dcterms:modified xsi:type="dcterms:W3CDTF">2019-09-25T07:08:35Z</dcterms:modified>
</cp:coreProperties>
</file>